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59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5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42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921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995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501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35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115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202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54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D474-0DBC-4D0E-B38B-EE56604A2656}" type="datetimeFigureOut">
              <a:rPr lang="de-CH" smtClean="0"/>
              <a:t>30.04.2013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433F-8E2E-4DD9-BE49-D09300694C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5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3568" y="2328665"/>
            <a:ext cx="7772400" cy="740295"/>
          </a:xfrm>
        </p:spPr>
        <p:txBody>
          <a:bodyPr>
            <a:noAutofit/>
          </a:bodyPr>
          <a:lstStyle/>
          <a:p>
            <a:r>
              <a:rPr lang="de-CH" sz="5400" dirty="0" err="1" smtClean="0">
                <a:solidFill>
                  <a:srgbClr val="00B050"/>
                </a:solidFill>
              </a:rPr>
              <a:t>M</a:t>
            </a:r>
            <a:r>
              <a:rPr lang="de-CH" sz="5400" dirty="0" err="1" smtClean="0"/>
              <a:t>etal</a:t>
            </a:r>
            <a:r>
              <a:rPr lang="de-CH" sz="5400" dirty="0" smtClean="0"/>
              <a:t> </a:t>
            </a:r>
            <a:r>
              <a:rPr lang="de-CH" sz="5400" dirty="0" err="1" smtClean="0">
                <a:solidFill>
                  <a:srgbClr val="FF0000"/>
                </a:solidFill>
              </a:rPr>
              <a:t>I</a:t>
            </a:r>
            <a:r>
              <a:rPr lang="de-CH" sz="5400" dirty="0" err="1" smtClean="0"/>
              <a:t>njection</a:t>
            </a:r>
            <a:r>
              <a:rPr lang="de-CH" sz="5400" dirty="0" smtClean="0"/>
              <a:t> </a:t>
            </a:r>
            <a:r>
              <a:rPr lang="de-CH" sz="5400" dirty="0" err="1" smtClean="0">
                <a:solidFill>
                  <a:srgbClr val="7030A0"/>
                </a:solidFill>
              </a:rPr>
              <a:t>M</a:t>
            </a:r>
            <a:r>
              <a:rPr lang="de-CH" sz="5400" dirty="0" err="1" smtClean="0"/>
              <a:t>olding</a:t>
            </a:r>
            <a:endParaRPr lang="de-CH" sz="5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83568" y="4344889"/>
            <a:ext cx="7772400" cy="74029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algn="ctr"/>
            <a:r>
              <a:rPr lang="de-CH" sz="9600" dirty="0" smtClean="0">
                <a:solidFill>
                  <a:srgbClr val="00B050"/>
                </a:solidFill>
              </a:rPr>
              <a:t>M</a:t>
            </a:r>
            <a:r>
              <a:rPr lang="de-CH" sz="9600" dirty="0" smtClean="0"/>
              <a:t> </a:t>
            </a:r>
            <a:r>
              <a:rPr lang="de-CH" sz="9600" dirty="0" smtClean="0">
                <a:solidFill>
                  <a:srgbClr val="FF0000"/>
                </a:solidFill>
              </a:rPr>
              <a:t>I</a:t>
            </a:r>
            <a:r>
              <a:rPr lang="de-CH" sz="9600" dirty="0" smtClean="0"/>
              <a:t> </a:t>
            </a:r>
            <a:r>
              <a:rPr lang="de-CH" sz="9600" dirty="0" smtClean="0">
                <a:solidFill>
                  <a:srgbClr val="7030A0"/>
                </a:solidFill>
              </a:rPr>
              <a:t>M</a:t>
            </a:r>
            <a:endParaRPr lang="de-CH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algn="l"/>
            <a:r>
              <a:rPr lang="de-CH" sz="2500" dirty="0" smtClean="0">
                <a:solidFill>
                  <a:schemeClr val="tx1"/>
                </a:solidFill>
              </a:rPr>
              <a:t>Ein Metallpulver in der gewünschten Zusammensetzung wird mit einem thermoplastischen Binder zu einem </a:t>
            </a:r>
            <a:r>
              <a:rPr lang="de-CH" sz="2500" dirty="0" err="1" smtClean="0">
                <a:solidFill>
                  <a:schemeClr val="tx1"/>
                </a:solidFill>
              </a:rPr>
              <a:t>Feedstock</a:t>
            </a:r>
            <a:r>
              <a:rPr lang="de-CH" sz="2500" dirty="0" smtClean="0">
                <a:solidFill>
                  <a:schemeClr val="tx1"/>
                </a:solidFill>
              </a:rPr>
              <a:t> granuliert. Die Zusammensetzung ermöglicht die Spritzfähigkeit des Metallpulvers und garantiert die Formstabilität der Rohlinge. </a:t>
            </a:r>
            <a:endParaRPr lang="de-CH" sz="2500" dirty="0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39552" y="2625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err="1" smtClean="0"/>
              <a:t>Feedstockherstellung</a:t>
            </a:r>
            <a:endParaRPr lang="de-CH" sz="3600" b="1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13" name="Picture 2" descr="http://www.gkn.com/sintermetals/capabilities/MIM/PublishingImages/mi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00" y="3645024"/>
            <a:ext cx="3135560" cy="21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58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Der </a:t>
            </a:r>
            <a:r>
              <a:rPr lang="de-CH" sz="2500" dirty="0" err="1">
                <a:solidFill>
                  <a:schemeClr val="tx1"/>
                </a:solidFill>
              </a:rPr>
              <a:t>Feedstock</a:t>
            </a:r>
            <a:r>
              <a:rPr lang="de-CH" sz="2500" dirty="0">
                <a:solidFill>
                  <a:schemeClr val="tx1"/>
                </a:solidFill>
              </a:rPr>
              <a:t> wird auf konventionellen Spritzgussmaschinen in ein Werkzeug gespritzt und entformt. So produzierte Rohlinge werden „</a:t>
            </a:r>
            <a:r>
              <a:rPr lang="de-CH" sz="2500" dirty="0" err="1">
                <a:solidFill>
                  <a:schemeClr val="tx1"/>
                </a:solidFill>
              </a:rPr>
              <a:t>Grünteil</a:t>
            </a:r>
            <a:r>
              <a:rPr lang="de-CH" sz="2500" dirty="0">
                <a:solidFill>
                  <a:schemeClr val="tx1"/>
                </a:solidFill>
              </a:rPr>
              <a:t>“ genannt.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20% </a:t>
            </a:r>
            <a:r>
              <a:rPr lang="de-CH" sz="2500" dirty="0" smtClean="0">
                <a:solidFill>
                  <a:schemeClr val="tx1"/>
                </a:solidFill>
              </a:rPr>
              <a:t>grösser</a:t>
            </a:r>
            <a:endParaRPr lang="de-CH" sz="2500" dirty="0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Spritzgiessen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4" name="Picture 2" descr="http://w3-mediapool.hm.edu/mediapool/media/fk03/fk03_lokal/verbundlabore/polymertechnik/bilderkunststoff/arbu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42" y="3789040"/>
            <a:ext cx="2856318" cy="21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4" t="15759" r="17971" b="19094"/>
          <a:stretch/>
        </p:blipFill>
        <p:spPr bwMode="auto">
          <a:xfrm>
            <a:off x="5076056" y="3913574"/>
            <a:ext cx="2304256" cy="18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4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Das </a:t>
            </a:r>
            <a:r>
              <a:rPr lang="de-CH" sz="2500" dirty="0" err="1">
                <a:solidFill>
                  <a:schemeClr val="tx1"/>
                </a:solidFill>
              </a:rPr>
              <a:t>Entbindern</a:t>
            </a:r>
            <a:r>
              <a:rPr lang="de-CH" sz="2500" dirty="0">
                <a:solidFill>
                  <a:schemeClr val="tx1"/>
                </a:solidFill>
              </a:rPr>
              <a:t> kann je nach </a:t>
            </a:r>
            <a:r>
              <a:rPr lang="de-CH" sz="2500" dirty="0" err="1">
                <a:solidFill>
                  <a:schemeClr val="tx1"/>
                </a:solidFill>
              </a:rPr>
              <a:t>Feedstocktyp</a:t>
            </a:r>
            <a:r>
              <a:rPr lang="de-CH" sz="2500" dirty="0">
                <a:solidFill>
                  <a:schemeClr val="tx1"/>
                </a:solidFill>
              </a:rPr>
              <a:t> wässrig oder thermisch erfolgen.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2-3 % grösser</a:t>
            </a:r>
          </a:p>
          <a:p>
            <a:pPr algn="l"/>
            <a:endParaRPr lang="de-CH" sz="2500" dirty="0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err="1"/>
              <a:t>Entbindern</a:t>
            </a:r>
            <a:r>
              <a:rPr lang="de-CH" sz="3600" b="1" dirty="0"/>
              <a:t> 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3" name="Picture 2" descr="http://www.thermconcept.com/typo3temp/pics/8a94fc0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025927" cy="23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23322" r="21366" b="24235"/>
          <a:stretch/>
        </p:blipFill>
        <p:spPr bwMode="auto">
          <a:xfrm>
            <a:off x="5004048" y="3531130"/>
            <a:ext cx="2508733" cy="19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39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Im letzten Prozessschritt werden die Bauteile bei Temperaturen zwischen 1200 °C und 1400 °C unter Schutzgasatmosphäre gesintert.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Im MIM-Prozess hergestellte Bauteile sind rückstandsfrei und erreichen Dichtewerte von nahezu 100 %.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500" dirty="0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Sintern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14" name="Picture 2" descr="vacuum sintering furnace VKPgr A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304256" cy="17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17014" r="22675" b="19073"/>
          <a:stretch/>
        </p:blipFill>
        <p:spPr bwMode="auto">
          <a:xfrm>
            <a:off x="5004048" y="4050249"/>
            <a:ext cx="1995387" cy="180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5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de-CH" sz="2500" dirty="0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1883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Fertigteil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17860" r="22103" b="18879"/>
          <a:stretch/>
        </p:blipFill>
        <p:spPr bwMode="auto">
          <a:xfrm>
            <a:off x="3461530" y="1215435"/>
            <a:ext cx="1944216" cy="171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26" y="3087643"/>
            <a:ext cx="4714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272968" y="5379275"/>
            <a:ext cx="46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1. Grünling 2. </a:t>
            </a:r>
            <a:r>
              <a:rPr lang="de-CH" dirty="0" err="1" smtClean="0"/>
              <a:t>Braunling</a:t>
            </a:r>
            <a:r>
              <a:rPr lang="de-CH" dirty="0" smtClean="0"/>
              <a:t> 3. Sinterteil 4. Fertigteil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7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88640"/>
            <a:ext cx="2248697" cy="10267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9245"/>
            <a:ext cx="936104" cy="1089601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de-CH" sz="2500" dirty="0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Voraussetzungen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7944" y="6309320"/>
            <a:ext cx="1920240" cy="365760"/>
          </a:xfrm>
        </p:spPr>
        <p:txBody>
          <a:bodyPr/>
          <a:lstStyle/>
          <a:p>
            <a:fld id="{9BAC62E0-A7C9-4614-9F6F-CDB2C7BAB43F}" type="datetime1">
              <a:rPr lang="de-CH" smtClean="0"/>
              <a:pPr/>
              <a:t>30.04.2013</a:t>
            </a:fld>
            <a:endParaRPr lang="de-CH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365760" cy="365125"/>
          </a:xfrm>
        </p:spPr>
        <p:txBody>
          <a:bodyPr/>
          <a:lstStyle/>
          <a:p>
            <a:fld id="{86A3362D-FFFC-46F6-A1D3-D8062FC99494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Stückgewicht 1 g bis 150 g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Teile aus Stahl oder anderen Legierungen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Stückzahlen ab 3’000 Teilen pro Jahr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komplexe Teilegeometrie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konstruiert für das Spritzgussverfahren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Toleranzen ohne Nacharbeit +/- 0.3% des Sollmasses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500" dirty="0">
                <a:solidFill>
                  <a:schemeClr val="tx1"/>
                </a:solidFill>
              </a:rPr>
              <a:t> Oberflächenrauheit ohne Nacharbeit ab Ra 3.2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500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6102315"/>
            <a:ext cx="379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www.mim-metalinjectionmolding.com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3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Metal Injection Molding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Injection Molding</dc:title>
  <dc:creator>Jonas Sacher</dc:creator>
  <cp:lastModifiedBy>Jonas Sacher</cp:lastModifiedBy>
  <cp:revision>5</cp:revision>
  <dcterms:created xsi:type="dcterms:W3CDTF">2013-04-24T07:51:21Z</dcterms:created>
  <dcterms:modified xsi:type="dcterms:W3CDTF">2013-04-30T09:25:47Z</dcterms:modified>
</cp:coreProperties>
</file>